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3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/>
              <a:t>Гэмт хэрэг өссөн сумдыг графикаар харуулбал</a:t>
            </a:r>
            <a:endParaRPr lang="en-US"/>
          </a:p>
        </c:rich>
      </c:tx>
      <c:layout>
        <c:manualLayout>
          <c:xMode val="edge"/>
          <c:yMode val="edge"/>
          <c:x val="0.22929078033693248"/>
          <c:y val="6.589785831960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597249991866326"/>
          <c:y val="0.14277869302581001"/>
          <c:w val="0.45823819144200567"/>
          <c:h val="0.8355737740360709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гэмт хэрэг өссөн хувь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4AFFB9F6-2442-413B-B43A-A415A3B54BE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B68D265-F7FE-4A4A-99A0-D3B6D80ABAB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99F2297-1512-4820-B646-D8D4CC29F3C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68EF767-02B1-4F51-A2AC-A5F406C36FC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AA1D9F0-4A5B-4472-8917-E284751F492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732238B-BF3D-472F-BC18-2BF7AB1E920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BFDE59E5-E33A-4E3A-9FC8-1CAEDBB0175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CF8B800-2BB3-4D6E-ADDC-B193A24B05C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Орхонтуул 57.1</c:v>
                </c:pt>
                <c:pt idx="1">
                  <c:v>Алтанбулаг </c:v>
                </c:pt>
                <c:pt idx="2">
                  <c:v>Шаамар </c:v>
                </c:pt>
                <c:pt idx="3">
                  <c:v>Жавхлант</c:v>
                </c:pt>
                <c:pt idx="4">
                  <c:v>Цагааннуур</c:v>
                </c:pt>
                <c:pt idx="5">
                  <c:v>Хушаат </c:v>
                </c:pt>
                <c:pt idx="6">
                  <c:v>Мандал </c:v>
                </c:pt>
                <c:pt idx="7">
                  <c:v>Баянгол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57.1</c:v>
                </c:pt>
                <c:pt idx="1">
                  <c:v>40</c:v>
                </c:pt>
                <c:pt idx="2">
                  <c:v>23</c:v>
                </c:pt>
                <c:pt idx="3">
                  <c:v>40</c:v>
                </c:pt>
                <c:pt idx="4">
                  <c:v>26</c:v>
                </c:pt>
                <c:pt idx="5">
                  <c:v>18.100000000000001</c:v>
                </c:pt>
                <c:pt idx="6">
                  <c:v>6.8</c:v>
                </c:pt>
                <c:pt idx="7">
                  <c:v>28.5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14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478499537162932"/>
          <c:y val="0.16407857584523519"/>
          <c:w val="0.27798717715111099"/>
          <c:h val="0.8033201451136564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mn-MN"/>
              <a:t>Үйлдэгдсэн байдлаар нь харуулбал: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өссөн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Мансуурсан үедээ үйлдсэн</c:v>
                </c:pt>
                <c:pt idx="1">
                  <c:v>бүлэглэн үйлдсэн </c:v>
                </c:pt>
                <c:pt idx="2">
                  <c:v>хүүхэд оролцсон</c:v>
                </c:pt>
                <c:pt idx="3">
                  <c:v>гадаадын иргэн оролцсон</c:v>
                </c:pt>
                <c:pt idx="4">
                  <c:v>согтуугаар үйлдсэн </c:v>
                </c:pt>
                <c:pt idx="5">
                  <c:v>гэр бүлийн хүчирхийллийн улмаас </c:v>
                </c:pt>
                <c:pt idx="6">
                  <c:v>эмэгтэй хүн оролцсон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50</c:v>
                </c:pt>
                <c:pt idx="1">
                  <c:v>69.8</c:v>
                </c:pt>
                <c:pt idx="2">
                  <c:v>23.3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буурсан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Мансуурсан үедээ үйлдсэн</c:v>
                </c:pt>
                <c:pt idx="1">
                  <c:v>бүлэглэн үйлдсэн </c:v>
                </c:pt>
                <c:pt idx="2">
                  <c:v>хүүхэд оролцсон</c:v>
                </c:pt>
                <c:pt idx="3">
                  <c:v>гадаадын иргэн оролцсон</c:v>
                </c:pt>
                <c:pt idx="4">
                  <c:v>согтуугаар үйлдсэн </c:v>
                </c:pt>
                <c:pt idx="5">
                  <c:v>гэр бүлийн хүчирхийллийн улмаас </c:v>
                </c:pt>
                <c:pt idx="6">
                  <c:v>эмэгтэй хүн оролцсон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4">
                  <c:v>11.9</c:v>
                </c:pt>
                <c:pt idx="5">
                  <c:v>17.600000000000001</c:v>
                </c:pt>
                <c:pt idx="6">
                  <c:v>7.8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overlap val="-20"/>
        <c:axId val="136752784"/>
        <c:axId val="136753176"/>
      </c:barChart>
      <c:catAx>
        <c:axId val="13675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6753176"/>
        <c:crosses val="autoZero"/>
        <c:auto val="1"/>
        <c:lblAlgn val="ctr"/>
        <c:lblOffset val="100"/>
        <c:noMultiLvlLbl val="0"/>
      </c:catAx>
      <c:valAx>
        <c:axId val="136753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75278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mn-MN" sz="2000" b="1">
                <a:latin typeface="Arial" panose="020B0604020202020204" pitchFamily="34" charset="0"/>
                <a:cs typeface="Arial" panose="020B0604020202020204" pitchFamily="34" charset="0"/>
              </a:rPr>
              <a:t>ЗӨРЧИЛ ӨССӨН, БУУРСАН СУМДЫГ ГРАФИКААР ХАРУУЛБАЛ: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227123843884614E-2"/>
          <c:y val="0.21387102424581445"/>
          <c:w val="0.89302176733262284"/>
          <c:h val="0.660990512998717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Өссөн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Сүхбаатар</c:v>
                </c:pt>
                <c:pt idx="1">
                  <c:v>Алтанбулаг</c:v>
                </c:pt>
                <c:pt idx="2">
                  <c:v>Хүдэр</c:v>
                </c:pt>
                <c:pt idx="3">
                  <c:v>Жавхлант</c:v>
                </c:pt>
                <c:pt idx="4">
                  <c:v>Зүүнбүрэн</c:v>
                </c:pt>
                <c:pt idx="5">
                  <c:v>Цагааннуур</c:v>
                </c:pt>
                <c:pt idx="6">
                  <c:v>Түшиг</c:v>
                </c:pt>
                <c:pt idx="7">
                  <c:v>Хушаат</c:v>
                </c:pt>
                <c:pt idx="8">
                  <c:v>Мандал</c:v>
                </c:pt>
                <c:pt idx="9">
                  <c:v>Баянгол</c:v>
                </c:pt>
                <c:pt idx="10">
                  <c:v>Сайхан</c:v>
                </c:pt>
                <c:pt idx="11">
                  <c:v>Орхон</c:v>
                </c:pt>
                <c:pt idx="12">
                  <c:v>Баруунбүрэн</c:v>
                </c:pt>
              </c:strCache>
            </c:strRef>
          </c:cat>
          <c:val>
            <c:numRef>
              <c:f>Sheet1!$B$2:$B$14</c:f>
              <c:numCache>
                <c:formatCode>0.0%</c:formatCode>
                <c:ptCount val="13"/>
                <c:pt idx="0">
                  <c:v>0.23300000000000001</c:v>
                </c:pt>
                <c:pt idx="1">
                  <c:v>0.67400000000000004</c:v>
                </c:pt>
                <c:pt idx="3">
                  <c:v>0.20799999999999999</c:v>
                </c:pt>
                <c:pt idx="4">
                  <c:v>0.82199999999999995</c:v>
                </c:pt>
                <c:pt idx="5">
                  <c:v>0.73199999999999998</c:v>
                </c:pt>
                <c:pt idx="7">
                  <c:v>0.61099999999999999</c:v>
                </c:pt>
                <c:pt idx="10">
                  <c:v>0.81599999999999995</c:v>
                </c:pt>
                <c:pt idx="11">
                  <c:v>0.71299999999999997</c:v>
                </c:pt>
                <c:pt idx="12">
                  <c:v>0.377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буурсан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Сүхбаатар</c:v>
                </c:pt>
                <c:pt idx="1">
                  <c:v>Алтанбулаг</c:v>
                </c:pt>
                <c:pt idx="2">
                  <c:v>Хүдэр</c:v>
                </c:pt>
                <c:pt idx="3">
                  <c:v>Жавхлант</c:v>
                </c:pt>
                <c:pt idx="4">
                  <c:v>Зүүнбүрэн</c:v>
                </c:pt>
                <c:pt idx="5">
                  <c:v>Цагааннуур</c:v>
                </c:pt>
                <c:pt idx="6">
                  <c:v>Түшиг</c:v>
                </c:pt>
                <c:pt idx="7">
                  <c:v>Хушаат</c:v>
                </c:pt>
                <c:pt idx="8">
                  <c:v>Мандал</c:v>
                </c:pt>
                <c:pt idx="9">
                  <c:v>Баянгол</c:v>
                </c:pt>
                <c:pt idx="10">
                  <c:v>Сайхан</c:v>
                </c:pt>
                <c:pt idx="11">
                  <c:v>Орхон</c:v>
                </c:pt>
                <c:pt idx="12">
                  <c:v>Баруунбүрэн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2" formatCode="0.0%">
                  <c:v>-0.52600000000000002</c:v>
                </c:pt>
                <c:pt idx="6" formatCode="0.0%">
                  <c:v>-0.30399999999999999</c:v>
                </c:pt>
                <c:pt idx="8" formatCode="0.0%">
                  <c:v>-9.9000000000000005E-2</c:v>
                </c:pt>
                <c:pt idx="9" formatCode="0.0%">
                  <c:v>-6.7000000000000004E-2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36693544"/>
        <c:axId val="136693936"/>
      </c:barChart>
      <c:catAx>
        <c:axId val="136693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693936"/>
        <c:crosses val="autoZero"/>
        <c:auto val="1"/>
        <c:lblAlgn val="ctr"/>
        <c:lblOffset val="100"/>
        <c:noMultiLvlLbl val="0"/>
      </c:catAx>
      <c:valAx>
        <c:axId val="13669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6935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 dirty="0" smtClean="0"/>
              <a:t>Зөрчил</a:t>
            </a:r>
            <a:r>
              <a:rPr lang="mn-MN" baseline="0" dirty="0" smtClean="0"/>
              <a:t> ихээр үйлдэгдсэн сумд</a:t>
            </a:r>
            <a:r>
              <a:rPr lang="mn-MN" dirty="0" smtClean="0"/>
              <a:t> </a:t>
            </a:r>
            <a:endParaRPr lang="mn-MN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185548930199929"/>
          <c:y val="0.13563896300276082"/>
          <c:w val="0.34891468722133273"/>
          <c:h val="0.8238773306023494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Зөрчлийн тоо </c:v>
                </c:pt>
              </c:strCache>
            </c:strRef>
          </c:tx>
          <c:spPr>
            <a:ln>
              <a:solidFill>
                <a:srgbClr val="E8E8E8"/>
              </a:solidFill>
            </a:ln>
            <a:effectLst>
              <a:outerShdw blurRad="254000" sx="102000" sy="102000" algn="ctr" rotWithShape="0">
                <a:srgbClr val="FFFF00">
                  <a:alpha val="20000"/>
                </a:srgbClr>
              </a:outerShdw>
            </a:effectLst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rgbClr val="E8E8E8"/>
                </a:solidFill>
              </a:ln>
              <a:effectLst>
                <a:outerShdw blurRad="254000" sx="102000" sy="102000" algn="ctr" rotWithShape="0">
                  <a:srgbClr val="FFFF00">
                    <a:alpha val="20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rgbClr val="002060"/>
              </a:solidFill>
              <a:ln>
                <a:solidFill>
                  <a:srgbClr val="E8E8E8"/>
                </a:solidFill>
              </a:ln>
              <a:effectLst>
                <a:outerShdw blurRad="254000" sx="102000" sy="102000" algn="ctr" rotWithShape="0">
                  <a:srgbClr val="FFFF00">
                    <a:alpha val="20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rgbClr val="E8E8E8"/>
                </a:solidFill>
              </a:ln>
              <a:effectLst>
                <a:outerShdw blurRad="254000" sx="102000" sy="102000" algn="ctr" rotWithShape="0">
                  <a:srgbClr val="FFFF00">
                    <a:alpha val="20000"/>
                  </a:srgb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rgbClr val="E8E8E8"/>
                </a:solidFill>
              </a:ln>
              <a:effectLst>
                <a:outerShdw blurRad="254000" sx="102000" sy="102000" algn="ctr" rotWithShape="0">
                  <a:srgbClr val="FFFF00">
                    <a:alpha val="20000"/>
                  </a:srgb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rgbClr val="E8E8E8"/>
                </a:solidFill>
              </a:ln>
              <a:effectLst>
                <a:outerShdw blurRad="254000" sx="102000" sy="102000" algn="ctr" rotWithShape="0">
                  <a:srgbClr val="FFFF00">
                    <a:alpha val="20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26,1%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18,8%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17,1%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2,1%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Баянгол </c:v>
                </c:pt>
                <c:pt idx="1">
                  <c:v>Сүхбаатар </c:v>
                </c:pt>
                <c:pt idx="2">
                  <c:v>Мандал </c:v>
                </c:pt>
                <c:pt idx="3">
                  <c:v>Сайхан </c:v>
                </c:pt>
                <c:pt idx="4">
                  <c:v>Орхон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6924</c:v>
                </c:pt>
                <c:pt idx="1">
                  <c:v>5357</c:v>
                </c:pt>
                <c:pt idx="2">
                  <c:v>4992</c:v>
                </c:pt>
                <c:pt idx="3">
                  <c:v>4534</c:v>
                </c:pt>
                <c:pt idx="4">
                  <c:v>557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нийт зөрчилд эзлэх хувь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Баянгол </c:v>
                </c:pt>
                <c:pt idx="1">
                  <c:v>Сүхбаатар </c:v>
                </c:pt>
                <c:pt idx="2">
                  <c:v>Мандал </c:v>
                </c:pt>
                <c:pt idx="3">
                  <c:v>Сайхан </c:v>
                </c:pt>
                <c:pt idx="4">
                  <c:v>Орхон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26.1</c:v>
                </c:pt>
                <c:pt idx="1">
                  <c:v>20.2</c:v>
                </c:pt>
                <c:pt idx="2">
                  <c:v>18.8</c:v>
                </c:pt>
                <c:pt idx="3">
                  <c:v>17.100000000000001</c:v>
                </c:pt>
                <c:pt idx="4">
                  <c:v>2.1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01161072232513"/>
          <c:y val="0.17474558584154087"/>
          <c:w val="0.20243618250897932"/>
          <c:h val="0.7051800887395889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6F4F4F-5C4D-4654-9D9A-56BC799BD1F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6EDC1C-2F62-4BD5-8ABF-8C58B80B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7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6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6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9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0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2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5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0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5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243E6-2EBC-4AB1-ABA6-88F9191F1C3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AFC5F-DED4-4F6F-8B4C-BA8BF87B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1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5657" y="3113755"/>
            <a:ext cx="10150434" cy="1364725"/>
          </a:xfrm>
        </p:spPr>
        <p:txBody>
          <a:bodyPr>
            <a:noAutofit/>
          </a:bodyPr>
          <a:lstStyle/>
          <a:p>
            <a:r>
              <a:rPr lang="mn-M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mn-M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АЙМГИЙН ХЭМЖЭЭНД 2019 ОНД БҮРТГЭГДСЭН ГЭМТ ХЭРЭГ, ЗӨРЧЛИЙН ТОВЧ МЭДЭЭЛЭЛ, ЦААШИД АНХААРАХ АСУУДАЛ”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35627" y="342405"/>
            <a:ext cx="10214264" cy="484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СЭЛЭНГЭ АЙМАГ ДАХЬ ЦАГДААГИЙН ГАЗАР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486" y="1011471"/>
            <a:ext cx="1894114" cy="191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1" y="674914"/>
            <a:ext cx="10901549" cy="6437086"/>
          </a:xfrm>
        </p:spPr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en-US" sz="2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46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зүйл.Гэмт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хэрэг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зөрчлөөс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урьдчилан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сэргийлэх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ажлын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санхүүжилт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0" algn="just">
              <a:buNone/>
            </a:pP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46.1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дэх хэсэгт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Гэмт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хэргээс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урьдчилан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сэргийлэх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ажлыг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тухайн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жилд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Эрүүгийн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хуульд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заасны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дагуу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оногдуулсан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торгох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ял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Зөрчлийн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тухай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хуулийн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5.1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дүгээр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1, 2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5.2, 5.3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5.4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дүгээр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1, 2, 3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5.5, 5.6, 5.7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5.8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1, 2, 3, 4, 5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5.9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дүгээр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5.10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дэх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5.11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дүгээр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1.5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заалт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4, 6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5.12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дэх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2.1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дэх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заалт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3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5.16, 5.18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6.3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1, 2, 4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дэх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6.5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1, 4, 5, 11, 12, 13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6.18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4, 7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6.20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4, 5, 7, 9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дэх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6.21, 6.22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7.15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8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8.8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10.4, 10.8, 10.26, 10.28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11.15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7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13.5, 14.4, 14.5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14.6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5, 6, 7, 9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дэх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14.7, 15.1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дүгээр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15.2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15.6, 15.7, 15.8, 15.9, 15.10, 15.11, 15.18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15.20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15.21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дүгээр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15.22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1, 2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15.24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дүгээр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дахь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хэсэгт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заасан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зөрчилд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оногдуулсан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торгох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шийтгэлийг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биелүүлж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төсөвт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төвлөрүүлсэн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мөнгөн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дүнгийн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40-өөс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доошгүй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хувьтай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тэнцэх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хэмжээний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хөрөнгийг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гэмт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хэргээс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урьдчилан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сэргийлэх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ажилд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зориулан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дараагийн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жилийн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төсөвт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тусгаж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санхүүжүүлнэ</a:t>
            </a:r>
            <a:r>
              <a:rPr lang="mn-MN" sz="22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mn-MN" sz="2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гэж заасан, энэ заалтын хэрэгжилтийг хангаж гэмт хэрэг, зөрчлөөс урьдчилан сэргийлэх чиглэлээр цагдаагийн байгуулллагатай хамтран ажиллахыг </a:t>
            </a:r>
            <a:r>
              <a:rPr lang="mn-MN" sz="22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 бүхнээс хүсье</a:t>
            </a:r>
            <a:r>
              <a:rPr lang="mn-MN" sz="2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mn-MN" sz="22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881" y="0"/>
            <a:ext cx="12217443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034142"/>
            <a:ext cx="11043062" cy="5468257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mn-MN" sz="2000" dirty="0">
                <a:solidFill>
                  <a:srgbClr val="363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mn-MN" sz="2000" dirty="0" smtClean="0">
                <a:solidFill>
                  <a:srgbClr val="363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mn-MN" sz="20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mn-M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mn-M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mn-M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mn-MN" sz="22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mn-MN" sz="2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ЦАГДААГИЙН БАЙГУУЛЛАГЫН ҮНДСЭН ЧИГ ҮҮРГИЙГ АМЖИЛТТАЙ </a:t>
            </a:r>
            <a:r>
              <a:rPr lang="mn-MN" sz="200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ХЭРЭГЖҮҮЛЭХЭД ДЭМЖЛЭГ </a:t>
            </a:r>
            <a:r>
              <a:rPr lang="mn-MN" sz="2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ҮЗҮҮЛЖ, ХАМТРАН  АЖИЛЛАДАГ ТА БҮХЭНДЭЭ ТАЛАРХАЛ ИЛЭРХИЙЛЬЕ.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АНХААРАЛ ХАНДУУЛСАНД БАЯРЛАЛАА.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43" y="0"/>
            <a:ext cx="12217443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66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583" y="664029"/>
            <a:ext cx="10972800" cy="589164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mn-MN" sz="2200" cap="al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Нэг. Гэмт хэргийн нөхцөл байдал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Аймгийн хэмжээнд 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2019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 558 холбогдогчтой 2700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сая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төгрөгийн</a:t>
            </a:r>
            <a:r>
              <a:rPr lang="mn-MN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хохиролтой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767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бүртгэгдэж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урьд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оны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мөн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үеэс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хэргээр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буюу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.5 </a:t>
            </a:r>
            <a:r>
              <a:rPr lang="en-US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хувиар</a:t>
            </a:r>
            <a:r>
              <a:rPr lang="en-US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буурчээ. Гэмт хэргийн илрүүлэлт 54,5 хувьтай байгаа нь өмнөх оноос 1,2 хувиар буурсан </a:t>
            </a:r>
            <a:r>
              <a:rPr lang="mn-MN" sz="2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үзүүлэлттэй 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байна.</a:t>
            </a:r>
            <a:endParaRPr lang="en-US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n-MN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mn-MN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2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mn-MN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 хэргийн гаралт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Сүхбаатар сумын 1, 2, 4 дүгээр баг, Алтанбулаг, Шаамар, Жавхлант, Цагааннуур, Хушаат,  Мандал, Баянгол, Орхонтуул сумдад 6,8-57,1  </a:t>
            </a:r>
            <a:r>
              <a:rPr lang="mn-MN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хувиар тус тус өсч, </a:t>
            </a:r>
            <a:endParaRPr lang="en-US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Сүхбаатар сум болон Сүхбаатар сумын 3, 5, 6, 7, 8 дугаар баг, Дулаанхаан, Бугант тосгон, Ерөө, Хүдэр, Зүүнбүрэн,Түшиг, Сайхан, Орхон, Сант, Баруунбүрэн сумдад 4,3-54,2 </a:t>
            </a:r>
            <a:r>
              <a:rPr lang="mn-MN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хувиар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тус тус буурсан </a:t>
            </a:r>
            <a:r>
              <a:rPr lang="mn-MN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үзүүлэлттэй байна.</a:t>
            </a:r>
            <a:r>
              <a:rPr lang="mn-MN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 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mn-MN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9236" y="0"/>
            <a:ext cx="12201235" cy="4572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itchFamily="34" charset="0"/>
              <a:buNone/>
              <a:tabLst/>
              <a:defRPr/>
            </a:pPr>
            <a:r>
              <a:rPr lang="mn-MN" sz="4800" b="1" noProof="0" dirty="0" smtClean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Сэлэнгэ аймаг дахь Цагдаагийн газар</a:t>
            </a:r>
            <a:r>
              <a:rPr kumimoji="0" lang="mn-MN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mn-MN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mn-MN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mn-MN" sz="2000" dirty="0">
              <a:solidFill>
                <a:sysClr val="window" lastClr="FFFFFF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72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08009"/>
              </p:ext>
            </p:extLst>
          </p:nvPr>
        </p:nvGraphicFramePr>
        <p:xfrm>
          <a:off x="811984" y="769454"/>
          <a:ext cx="10542587" cy="578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443" y="0"/>
            <a:ext cx="12217443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1" y="598714"/>
            <a:ext cx="11107057" cy="587264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mn-MN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mn-MN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Үйлдэгдсэн </a:t>
            </a:r>
            <a:r>
              <a:rPr lang="mn-MN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байдлаар: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ансуурсан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үедээ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үйлдсэн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бүртгэгдэж 2-оор буюу 2 дахин, бүлэглэн үйлдсэн гэмт хэрэг 90 бүртгэгдэж 37-оор буюу 69,8 хувиар, х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үүхэд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оролцсон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37 бүртгэгдэж 7-оор буюу 23,3 хувиар, гадаадын иргэн оролцсон гэмт хэрэг 6 бүртгэгдэж 1-ээр буюу 20,0 хувиар </a:t>
            </a:r>
            <a:r>
              <a:rPr lang="mn-MN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өсч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С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огтуугаар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үйлдэгдсэн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170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бүртгэгдэж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23-аар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буюу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11,9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хувиар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г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эр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бүлийн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хүчирхийллийн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улмаас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бүртгэгдэж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9-өөр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буюу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17,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 </a:t>
            </a: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хувиар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э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мэгтэй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оролцсон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94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бүртгэгдэж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8-аар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буюу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7,8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хувиар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буурч,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Галт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зэвсгээр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үйлдэгдсэн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 хэрэг 1 бүртгэгд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сэн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нь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өнгөрсөн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оны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мөн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үетэй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адил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түвшинд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байна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Урьд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ял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шийтгэгдсэн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хүмүүсээс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дахин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хэрэгт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хүн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холбогд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ож, 48-аар буюу 36,9 хувиар </a:t>
            </a:r>
            <a:r>
              <a:rPr lang="mn-MN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буурсан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үзүүлэлттэй байна</a:t>
            </a:r>
            <a:r>
              <a:rPr lang="mn-MN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mn-MN" sz="1600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mn-MN" sz="1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mn-MN" sz="1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2517037650"/>
              </p:ext>
            </p:extLst>
          </p:nvPr>
        </p:nvGraphicFramePr>
        <p:xfrm>
          <a:off x="1295400" y="2764971"/>
          <a:ext cx="9557657" cy="3572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443" y="0"/>
            <a:ext cx="12217443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729343"/>
            <a:ext cx="11517599" cy="5526642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400" b="1" cap="al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Хоёр. Зөрчлийн НӨХЦӨЛ БАЙДАЛ</a:t>
            </a:r>
            <a:endParaRPr lang="en-US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400" b="1" cap="al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Аймгийн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хэмжээнд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2019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 </a:t>
            </a:r>
            <a:r>
              <a:rPr lang="mn-MN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26499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зөрчил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илрүүлсэн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нь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3063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зөрчлөөр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буюу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3,0 хувиар өссөн үзүүлэлттэй байна.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Нийт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25143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иргэнийг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1233222000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төгрөгөөр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торгож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827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жолоочийг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торгож-тээврийн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хэрэгсэл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жолоодох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эрхийг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хасч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398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хүнийг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захиргааны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журмаар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баривчилсан байна. 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Согтууруулах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ундаа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хэрэглэн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зөрчил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гаргасан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1870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иргэнийг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эрүүлжүүлсэн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нь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281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ээ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буюу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13,0</a:t>
            </a:r>
            <a:r>
              <a:rPr lang="mn-MN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хувиар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буурсан</a:t>
            </a:r>
            <a:r>
              <a:rPr lang="en-US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Зөрчлийн гаралт: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Сүхбаатар сумын 3, 8-р баг, Шаамар, Ерөө, Сант, Орхонтуул сумд, Дулаанхаан тосгонд 1,5-3,9 </a:t>
            </a:r>
            <a:r>
              <a:rPr lang="mn-MN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дахинаар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Сүхбаатар сум болон Сүхбаатар сумын 4, 6, 7 дугаар баг, Алтанбулаг, Жавхлант, Зүүнбүрэн, Цагааннуур, Хушаат, Сайхан, Орхон, Баруунбүрэн сумдад 9,6-82,2 хувиар </a:t>
            </a:r>
            <a:r>
              <a:rPr lang="mn-MN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тус тус өсч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Сүхбаатар сумын 1, 2, 5 дугаар баг, Хүдэр, Түшиг, Мандал, Баянгол сумдад 6,7-52,6</a:t>
            </a:r>
            <a:r>
              <a:rPr lang="mn-MN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хувиар тус тус буурсан </a:t>
            </a:r>
            <a:r>
              <a:rPr lang="mn-MN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үзүүлэлттэй байна.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dirty="0" smtClean="0"/>
              <a:t>                                                                                                                 </a:t>
            </a:r>
            <a:endParaRPr lang="en-US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832108094"/>
              </p:ext>
            </p:extLst>
          </p:nvPr>
        </p:nvGraphicFramePr>
        <p:xfrm>
          <a:off x="381000" y="3102427"/>
          <a:ext cx="11278113" cy="3537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443" y="0"/>
            <a:ext cx="12217443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729343"/>
            <a:ext cx="11390488" cy="2123658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mn-MN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Зөрчил ихээр үйлдэгдсэн сумд: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mn-MN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Баянгол 6924 буюу </a:t>
            </a:r>
            <a:r>
              <a:rPr lang="mn-MN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26,1 хувь</a:t>
            </a: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mn-MN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28600" indent="-2286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Сүхбаатар 5357 буюу </a:t>
            </a: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20,2 хувь,</a:t>
            </a:r>
            <a:endParaRPr lang="mn-MN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Мандал 4992 буюу </a:t>
            </a: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18,8 хувь, </a:t>
            </a: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Сайхан 4534 буюу </a:t>
            </a: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17,1 хувь,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Орхон</a:t>
            </a:r>
            <a:r>
              <a:rPr lang="mn-MN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557 буюу нийт зөрчлийн </a:t>
            </a: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2,1 хувийг  тус тус эзэлж </a:t>
            </a:r>
            <a:r>
              <a:rPr lang="mn-MN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байна.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1876061544"/>
              </p:ext>
            </p:extLst>
          </p:nvPr>
        </p:nvGraphicFramePr>
        <p:xfrm>
          <a:off x="2068286" y="2971800"/>
          <a:ext cx="8148158" cy="3450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443" y="0"/>
            <a:ext cx="12217443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772886"/>
            <a:ext cx="10988634" cy="572951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mn-MN" sz="20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Цагдаагийн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байгууллага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сүүлийн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жилүүдэд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гэмт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хэргийг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үйлдсэнийх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нь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дараа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ихээхэн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хүч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хөрөнгө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цаг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хугацаа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зарцуулж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илрүүлэх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биш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харин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урьдчилан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сэргийлэх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ажлыг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үр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дүнтэй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зохион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байгуулж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гаралтыг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бууруулах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бодлого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баримтлан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ажиллаж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байна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63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363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Тийм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учраас</a:t>
            </a:r>
            <a:r>
              <a:rPr lang="en-US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гэмт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хэрэг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зөрчлийн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гаралт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шалтгаан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нөхцөлийн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судалгаанд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үндэслэн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урьдчилан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сэргийлэх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ажлыг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иргэдийн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эрх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зүйн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боловсрол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тухайн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гэмт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хэрэг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зөрчлийн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хор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уршгийн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талаарх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ойлголтыг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дээшлүүлэх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нийгэмд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эерэг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хандлага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төлөвшүүлэхэд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чиглэсэн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нөлөөллийн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шинжтэй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ажлуудыг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үе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шаттайгаар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төлөвлөн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хэрэгжүүлж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бай</a:t>
            </a:r>
            <a:r>
              <a:rPr lang="mn-MN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а.</a:t>
            </a:r>
            <a:endParaRPr lang="mn-MN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mn-MN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43" y="0"/>
            <a:ext cx="12217443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0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642256"/>
            <a:ext cx="11043062" cy="58601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Урьдчилан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сэргийлэх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арга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хэмжээнүүдийн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үр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дүнд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иргэдийн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амь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эрүүл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мэнд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хохирох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болон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дээрх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төрлийн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зөрчил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болон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байгууллагад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учрах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хохирол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буурсан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эерэг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үзүүлэлтүүд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их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гарсан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Тухайлбал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Хүний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эрүүл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мэндийн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халдашгүй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байдлын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эсрэг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хэргээс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урьдчилан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сэргийлэх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зорилгоор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зохион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явуулсан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600" b="1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Нэг</a:t>
            </a:r>
            <a:r>
              <a:rPr lang="en-US" sz="2600" b="1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хором</a:t>
            </a:r>
            <a:r>
              <a:rPr lang="en-US" sz="2600" b="1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арга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хэмжээний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хугацаанд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энэ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төрлийн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хэргийн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гаралт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18.0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хувиар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Зам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тээврийн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ослоос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урьдчилан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сэргийлэх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ухуулга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нөлөөллийн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Яараад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яахав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дээ</a:t>
            </a:r>
            <a:r>
              <a:rPr lang="en-US" sz="2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арга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хэмжээний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хугацаанд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хөдөлгөөний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аюулгүй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байдал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тээврийн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хэрэгслийн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ашиглалтын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журмын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эсрэг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өнгөрсөн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оны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мөн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үеэс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50.8,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гэмтсэн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49.7,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барсан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11.7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хувиар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тус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тус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буурч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үүнээс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орон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нутагт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үйлдэгдсэн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хэрэг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63.9,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гэмтсэн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59.5,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барсан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хүн</a:t>
            </a:r>
            <a:r>
              <a:rPr lang="en-US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21.7 </a:t>
            </a:r>
            <a:r>
              <a:rPr lang="en-US" sz="2600" dirty="0" err="1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хувиар</a:t>
            </a:r>
            <a:r>
              <a:rPr lang="mn-MN" sz="2600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буурсан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зэрэг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эерэг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үзүүлэлтүүд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гарсан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6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43" y="0"/>
            <a:ext cx="12217443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762000"/>
            <a:ext cx="11080557" cy="6096000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mn-MN" dirty="0">
                <a:solidFill>
                  <a:srgbClr val="363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mn-MN" dirty="0" smtClean="0">
                <a:solidFill>
                  <a:srgbClr val="363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mn-MN" dirty="0" smtClean="0">
                <a:solidFill>
                  <a:srgbClr val="363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Монгол улсын Гэмт хэрэг, зөрчлөөс урьдчилан сэргийлэх тухай хууль 2019 оны 06 дугаар сарын 06-ны өдөр шинэчлэн батлагдаж 2020 оны 01 дүгээр сарын 01-ний өдрөөс дагаж мөрдөгдөж  байгаа. Хуулинд олон шинэ заалтууд орсон  тухайлбал: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mn-MN" b="1" dirty="0" smtClean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дугаар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зүйл.Гэмт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хэрэг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зөрчлөөс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урьдчилан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сэргийлэх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ажлын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үндсэн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зарч</a:t>
            </a:r>
            <a:r>
              <a:rPr lang="mn-MN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им.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mn-MN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mn-MN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5.1.7</a:t>
            </a:r>
            <a:r>
              <a:rPr lang="mn-MN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дахь хэсэгт </a:t>
            </a:r>
            <a:r>
              <a:rPr lang="mn-MN" dirty="0">
                <a:latin typeface="Arial" panose="020B0604020202020204" pitchFamily="34" charset="0"/>
                <a:ea typeface="Times New Roman" panose="02020603050405020304" pitchFamily="18" charset="0"/>
              </a:rPr>
              <a:t>Т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өрийн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байгууллага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албан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тушаалтан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гэмт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хэрэг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зөрчлөөс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урьдчилан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сэргийлэх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ажилд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хуульд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заасны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дагуу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оролцох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үүрэгтэй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бөгөөд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төрийн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захиргааны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болон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хууль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сахиулах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байгууллага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үйл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ажиллагаандаа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гэмт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хэрэг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зөрчлөөс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урьдчилан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сэргийлэх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ажлыг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тэргүүлэх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чиглэл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болгох</a:t>
            </a:r>
            <a:r>
              <a:rPr lang="mn-MN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mn-MN" sz="23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7443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800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“АЙМГИЙН ХЭМЖЭЭНД 2019 ОНД БҮРТГЭГДСЭН ГЭМТ ХЭРЭГ, ЗӨРЧЛИЙН ТОВЧ МЭДЭЭЛЭЛ, ЦААШИД АНХААРАХ АСУУДАЛ”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Болор.Ө д/ч Сэлэнгэ ЦГ</dc:creator>
  <cp:lastModifiedBy>Болор.Ө д/ч Сэлэнгэ ЦГ</cp:lastModifiedBy>
  <cp:revision>33</cp:revision>
  <cp:lastPrinted>2020-02-11T10:36:40Z</cp:lastPrinted>
  <dcterms:created xsi:type="dcterms:W3CDTF">2020-02-11T02:24:47Z</dcterms:created>
  <dcterms:modified xsi:type="dcterms:W3CDTF">2020-02-13T04:37:47Z</dcterms:modified>
</cp:coreProperties>
</file>